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1" r:id="rId3"/>
    <p:sldId id="260" r:id="rId4"/>
    <p:sldId id="262" r:id="rId5"/>
    <p:sldId id="258" r:id="rId6"/>
    <p:sldId id="263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88557" autoAdjust="0"/>
  </p:normalViewPr>
  <p:slideViewPr>
    <p:cSldViewPr snapToGrid="0">
      <p:cViewPr varScale="1">
        <p:scale>
          <a:sx n="76" d="100"/>
          <a:sy n="76" d="100"/>
        </p:scale>
        <p:origin x="9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2609F-5D37-4DDE-B98F-786313E2B32C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3C903-121D-41C5-A513-E0D93DB9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1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processonline.com/doc/pilot-study-ion-exchange-and-gac-to-reduce-pfas-to-non-detect-000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IX resin tends to cost 3-5x more than GAC per unit volume, but requires fewer vessels – may end up being more economical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3C903-121D-41C5-A513-E0D93DB962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4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https://www.bioprocessonline.com/doc/pilot-study-ion-exchange-and-gac-to-reduce-pfas-to-non-detect-0001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3C903-121D-41C5-A513-E0D93DB962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49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3C903-121D-41C5-A513-E0D93DB962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95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3C903-121D-41C5-A513-E0D93DB962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17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3C903-121D-41C5-A513-E0D93DB962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25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3C903-121D-41C5-A513-E0D93DB962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0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74EB-1ADA-4371-8851-967C1B7D4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574CA-B3CB-4130-872B-A56A3F5DC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8D5DA-2A17-438C-B953-16EAA57E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34D1-AD24-4EA0-9100-45F7408518E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6835E-8C43-49C4-8B26-69A97F477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B9318-C6BD-4D50-BE09-E26A67F6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2E0C5-3976-4EB0-86C3-B8EB69E32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2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B5220-5BE8-426D-B81E-D755F23B4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E27D6C-8353-4E50-A8E9-79A094F1D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445D1-F109-45AE-B451-9F24C432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34D1-AD24-4EA0-9100-45F7408518E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9F71D-8C48-4445-A687-19B996EF8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20A17-98AB-49F5-9DF9-72FCDA61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2E0C5-3976-4EB0-86C3-B8EB69E32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2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A4E86-BF5A-437F-B178-7D90BA9882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14C6A-457E-409C-98D3-A8B9A5151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6EAAB-72A3-4425-8075-C3851679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34D1-AD24-4EA0-9100-45F7408518E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DFFFC-6780-4570-B063-13B771267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8E1D-D2BA-4A0B-850D-4B7E2F3D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2E0C5-3976-4EB0-86C3-B8EB69E32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A380-3502-459A-83B8-FE6AD6BE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88D5A-4279-4874-A5F7-C1025F8F4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6958C-C6A4-45CE-926A-A9CB1F74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34D1-AD24-4EA0-9100-45F7408518E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F413C-D1A2-4B3E-8BFE-A86FAF6C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81AC0-2E9C-4441-9554-458044F9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2E0C5-3976-4EB0-86C3-B8EB69E32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9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2AD55-DA7A-4A77-A4BC-42CBD2D19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E7C43-2DAE-4568-B3F8-3E5C53BB6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B6DE9-32EC-4547-A676-C124752A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34D1-AD24-4EA0-9100-45F7408518E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95827-6032-4036-9C5E-1E04CBEE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015A5-B8EC-49CC-8963-69B52D5B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2E0C5-3976-4EB0-86C3-B8EB69E32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1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F7D6A-0E13-4A69-B70F-B65DC9F1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5C9BE-35D5-4D54-BF9C-15EC7027F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40A43-5C8A-4512-A47A-6B4C0C566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9E6D8-50BF-47EA-AE7E-F4F1A5944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34D1-AD24-4EA0-9100-45F7408518E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F99C-0DA2-4BD7-A293-81744FAB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46BD1-3B59-4FF3-8D16-09B8C751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2E0C5-3976-4EB0-86C3-B8EB69E32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1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94A-97C3-49BD-8B6B-A42348DA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B0DF8-1113-4B17-AF1D-C487DA0A1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A0E75-4112-4B19-93B5-09A3F641D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0CF19-F157-4371-BAC5-A6900982D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894A5F-0D8B-4124-B35D-080A41048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D7C985-2C63-46F3-889F-810414E1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34D1-AD24-4EA0-9100-45F7408518E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A88A2B-7F9D-4189-9338-FB017E27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7E844-122A-4CC3-BB7E-9F20EF8B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2E0C5-3976-4EB0-86C3-B8EB69E32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4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1CC1-B3BD-443F-8BFC-4A674936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7124C9-712C-4096-8E25-85A54F2C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34D1-AD24-4EA0-9100-45F7408518E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60A38-B494-49C4-8BCC-46905B5D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DCE5C-5270-4AFE-A87E-B1F9AA75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2E0C5-3976-4EB0-86C3-B8EB69E32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5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4E3C2-49CB-41A3-88BB-13BF0D44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34D1-AD24-4EA0-9100-45F7408518E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648D3-C4FE-471D-848B-1DDF682F0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46B77-BAF7-47C0-8B19-42ADB03C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2E0C5-3976-4EB0-86C3-B8EB69E32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9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43132-B96F-4BCF-9B5E-ED796EFB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C8C1C-187E-4A7E-B2B5-4C1C9A5E6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FBCD2-F64F-44DB-80A3-F58760834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36827-6225-4148-98F6-7C29D1D9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34D1-AD24-4EA0-9100-45F7408518E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42073-591E-44DC-BFF0-C9BC2ECC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EA398-035F-4D7A-B352-55F8D029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2E0C5-3976-4EB0-86C3-B8EB69E32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2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FD65-C4E1-4425-A1D3-F64EE5FA3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D1AB5E-C746-49A9-A6F5-BC04F7FEB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4293D-1243-4C28-99DC-6BDD06A75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447E1-5986-4003-A709-5398F6F9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34D1-AD24-4EA0-9100-45F7408518E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77352-5810-4FAB-B6CD-FD00898D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0B095-F98E-41EF-A8F5-F80AB23B8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2E0C5-3976-4EB0-86C3-B8EB69E32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9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A90F2-A40D-4FD8-8DD8-FDC6C9E4A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52116-99C4-499F-A7AC-BACE42BD1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8ED27-AA30-4984-BC29-1FD12F33F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634D1-AD24-4EA0-9100-45F7408518E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CE516-C23E-4FCD-8BD6-EA4B9F83D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C36F7-5901-4A49-BEA7-A373AFB46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2E0C5-3976-4EB0-86C3-B8EB69E32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3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0C240-F282-4B8E-999A-6D9807BD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35" y="365125"/>
            <a:ext cx="11968065" cy="1325563"/>
          </a:xfrm>
        </p:spPr>
        <p:txBody>
          <a:bodyPr>
            <a:normAutofit/>
          </a:bodyPr>
          <a:lstStyle/>
          <a:p>
            <a:r>
              <a:rPr lang="en-US" b="1" dirty="0"/>
              <a:t>Statement of the Situation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BF815-87D1-4D2E-B804-577E94254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627" y="2830222"/>
            <a:ext cx="3811316" cy="380719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• PFOA: 8-ppt </a:t>
            </a:r>
          </a:p>
          <a:p>
            <a:pPr marL="0" indent="0">
              <a:buNone/>
            </a:pPr>
            <a:r>
              <a:rPr lang="en-US" u="sng" dirty="0"/>
              <a:t>• PFOS: 16-ppt </a:t>
            </a:r>
          </a:p>
          <a:p>
            <a:pPr marL="0" indent="0">
              <a:buNone/>
            </a:pPr>
            <a:r>
              <a:rPr lang="en-US" u="sng" dirty="0"/>
              <a:t>• PFBS: 420-ppt </a:t>
            </a:r>
          </a:p>
          <a:p>
            <a:pPr marL="0" indent="0">
              <a:buNone/>
            </a:pPr>
            <a:r>
              <a:rPr lang="en-US" u="sng" dirty="0"/>
              <a:t>• </a:t>
            </a:r>
            <a:r>
              <a:rPr lang="en-US" u="sng" dirty="0" err="1"/>
              <a:t>PFHxS</a:t>
            </a:r>
            <a:r>
              <a:rPr lang="en-US" u="sng" dirty="0"/>
              <a:t>: 51-ppt </a:t>
            </a:r>
          </a:p>
          <a:p>
            <a:pPr marL="0" indent="0">
              <a:buNone/>
            </a:pPr>
            <a:r>
              <a:rPr lang="en-US" u="sng" dirty="0"/>
              <a:t>• </a:t>
            </a:r>
            <a:r>
              <a:rPr lang="en-US" u="sng" dirty="0" err="1"/>
              <a:t>PFHxA</a:t>
            </a:r>
            <a:r>
              <a:rPr lang="en-US" u="sng" dirty="0"/>
              <a:t>: 400,000-ppt </a:t>
            </a:r>
          </a:p>
          <a:p>
            <a:pPr marL="0" indent="0">
              <a:buNone/>
            </a:pPr>
            <a:r>
              <a:rPr lang="en-US" dirty="0"/>
              <a:t>• PFNA: 6-ppt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GenX</a:t>
            </a:r>
            <a:r>
              <a:rPr lang="en-US" dirty="0"/>
              <a:t>: 370-ppt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571E2-C537-49AC-9985-359BC9ADD3F0}"/>
              </a:ext>
            </a:extLst>
          </p:cNvPr>
          <p:cNvSpPr txBox="1"/>
          <p:nvPr/>
        </p:nvSpPr>
        <p:spPr>
          <a:xfrm>
            <a:off x="2300092" y="1256037"/>
            <a:ext cx="2959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Robinson School Data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596B34-0789-4FB6-8207-70393957E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609784"/>
              </p:ext>
            </p:extLst>
          </p:nvPr>
        </p:nvGraphicFramePr>
        <p:xfrm>
          <a:off x="223935" y="1717702"/>
          <a:ext cx="711171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33036">
                  <a:extLst>
                    <a:ext uri="{9D8B030D-6E8A-4147-A177-3AD203B41FA5}">
                      <a16:colId xmlns:a16="http://schemas.microsoft.com/office/drawing/2014/main" val="2703238740"/>
                    </a:ext>
                  </a:extLst>
                </a:gridCol>
                <a:gridCol w="1578678">
                  <a:extLst>
                    <a:ext uri="{9D8B030D-6E8A-4147-A177-3AD203B41FA5}">
                      <a16:colId xmlns:a16="http://schemas.microsoft.com/office/drawing/2014/main" val="2439859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PFAS Compound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142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Perfluorooctanoic Acid (PFOA)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8-9 ng/L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031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Perfluorooctanesulfonic</a:t>
                      </a:r>
                      <a:r>
                        <a:rPr lang="en-US" dirty="0"/>
                        <a:t> Acid (PFOS)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58-101 ng/L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415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Perfluorobutanesulfonic</a:t>
                      </a:r>
                      <a:r>
                        <a:rPr lang="en-US" dirty="0"/>
                        <a:t> Acid (PFBS)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14-39 ng/L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34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Perfluorohexanesulfonic</a:t>
                      </a:r>
                      <a:r>
                        <a:rPr lang="en-US" dirty="0"/>
                        <a:t> Acid (</a:t>
                      </a:r>
                      <a:r>
                        <a:rPr lang="en-US" dirty="0" err="1"/>
                        <a:t>PFHxS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20-32 ng/L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852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 </a:t>
                      </a:r>
                      <a:r>
                        <a:rPr lang="en-US" sz="1800" kern="1200" dirty="0" err="1">
                          <a:effectLst/>
                        </a:rPr>
                        <a:t>Perfluorohexanoic</a:t>
                      </a:r>
                      <a:r>
                        <a:rPr lang="en-US" dirty="0"/>
                        <a:t> Acid (</a:t>
                      </a:r>
                      <a:r>
                        <a:rPr lang="en-US" dirty="0" err="1"/>
                        <a:t>PFHxA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ng/L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9105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7A0E6C-911E-4FA6-A404-9AD51EAAED76}"/>
              </a:ext>
            </a:extLst>
          </p:cNvPr>
          <p:cNvSpPr txBox="1"/>
          <p:nvPr/>
        </p:nvSpPr>
        <p:spPr>
          <a:xfrm>
            <a:off x="7988336" y="1844956"/>
            <a:ext cx="3463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Proposed Michigan </a:t>
            </a:r>
          </a:p>
          <a:p>
            <a:pPr algn="ctr"/>
            <a:r>
              <a:rPr lang="en-US" sz="2400" b="1" dirty="0"/>
              <a:t>Drinking Water Standards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D39C0F-FCC0-41E1-A119-6054F5FD8DCD}"/>
              </a:ext>
            </a:extLst>
          </p:cNvPr>
          <p:cNvSpPr txBox="1"/>
          <p:nvPr/>
        </p:nvSpPr>
        <p:spPr>
          <a:xfrm>
            <a:off x="182257" y="4820737"/>
            <a:ext cx="6501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USEPA Health Advisory Limit: 70 ppt PFOA + </a:t>
            </a:r>
            <a:r>
              <a:rPr lang="en-US" sz="2400" b="1" dirty="0" err="1"/>
              <a:t>PFOS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9750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dvantage">
            <a:extLst>
              <a:ext uri="{FF2B5EF4-FFF2-40B4-BE49-F238E27FC236}">
                <a16:creationId xmlns:a16="http://schemas.microsoft.com/office/drawing/2014/main" id="{56087C19-8293-4477-AEEE-778CB7D6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9070"/>
            <a:ext cx="3272246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24F9D2-091A-43B4-8B83-97ECAC88E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7" y="1825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Ion Exchange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2E605-7EDA-47F7-B04C-EB293B32C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924" y="1184988"/>
            <a:ext cx="10034880" cy="4991975"/>
          </a:xfrm>
        </p:spPr>
        <p:txBody>
          <a:bodyPr/>
          <a:lstStyle/>
          <a:p>
            <a:r>
              <a:rPr lang="en-US" dirty="0"/>
              <a:t>Ion exchange </a:t>
            </a:r>
            <a:r>
              <a:rPr lang="en-US" b="1" dirty="0"/>
              <a:t>operates longer </a:t>
            </a:r>
            <a:r>
              <a:rPr lang="en-US" dirty="0"/>
              <a:t>until breakthrough compared to GAC for a similar volume (less frequent change-outs)</a:t>
            </a:r>
          </a:p>
          <a:p>
            <a:endParaRPr lang="en-US" dirty="0"/>
          </a:p>
          <a:p>
            <a:r>
              <a:rPr lang="en-US" dirty="0"/>
              <a:t>Ion exchange usually needs </a:t>
            </a:r>
            <a:r>
              <a:rPr lang="en-US" b="1" dirty="0"/>
              <a:t>shorter contact time </a:t>
            </a:r>
            <a:r>
              <a:rPr lang="en-US" dirty="0"/>
              <a:t>between media and water compared to GAC </a:t>
            </a:r>
          </a:p>
          <a:p>
            <a:endParaRPr lang="en-US" dirty="0"/>
          </a:p>
          <a:p>
            <a:r>
              <a:rPr lang="en-US" dirty="0"/>
              <a:t>Ion exchange takes a </a:t>
            </a:r>
            <a:r>
              <a:rPr lang="en-US" b="1" dirty="0"/>
              <a:t>smaller footprint </a:t>
            </a:r>
            <a:r>
              <a:rPr lang="en-US" dirty="0"/>
              <a:t>than GAC </a:t>
            </a:r>
          </a:p>
          <a:p>
            <a:endParaRPr lang="en-US" dirty="0"/>
          </a:p>
          <a:p>
            <a:r>
              <a:rPr lang="en-US" dirty="0"/>
              <a:t>Ion exchange is </a:t>
            </a:r>
            <a:r>
              <a:rPr lang="en-US" b="1" dirty="0"/>
              <a:t>effective for a wider range of PFAS </a:t>
            </a:r>
            <a:r>
              <a:rPr lang="en-US" dirty="0"/>
              <a:t>compared to GAC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2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17CEA1-5301-46D2-A9BA-892A90EEB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30" y="703100"/>
            <a:ext cx="6358998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7ADFB-63D2-4CAA-B823-BC63D545D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853" y="3630942"/>
            <a:ext cx="6490996" cy="32270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930A9AE-60D7-401F-9197-2CA93B208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462" y="0"/>
            <a:ext cx="5671076" cy="861721"/>
          </a:xfrm>
        </p:spPr>
        <p:txBody>
          <a:bodyPr/>
          <a:lstStyle/>
          <a:p>
            <a:pPr algn="ctr"/>
            <a:r>
              <a:rPr lang="en-US" b="1" dirty="0"/>
              <a:t>GAC vs Ion Exchange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04040-45B0-4C11-9096-B6FFB5148E92}"/>
              </a:ext>
            </a:extLst>
          </p:cNvPr>
          <p:cNvSpPr/>
          <p:nvPr/>
        </p:nvSpPr>
        <p:spPr>
          <a:xfrm>
            <a:off x="7134905" y="1646167"/>
            <a:ext cx="4504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Ion exchange </a:t>
            </a:r>
            <a:r>
              <a:rPr lang="en-US" sz="2400" dirty="0"/>
              <a:t>operates longer than </a:t>
            </a:r>
            <a:r>
              <a:rPr lang="en-US" sz="2400" b="1" dirty="0"/>
              <a:t>GAC </a:t>
            </a:r>
            <a:r>
              <a:rPr lang="en-US" sz="2400" dirty="0"/>
              <a:t>for a similar volume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31A0E5-022F-4071-A5AC-49F57A943993}"/>
              </a:ext>
            </a:extLst>
          </p:cNvPr>
          <p:cNvSpPr txBox="1"/>
          <p:nvPr/>
        </p:nvSpPr>
        <p:spPr>
          <a:xfrm>
            <a:off x="192930" y="5924067"/>
            <a:ext cx="3913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Graphs provided by </a:t>
            </a:r>
            <a:r>
              <a:rPr lang="en-US" sz="2400" dirty="0" err="1"/>
              <a:t>Purolite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517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30A9AE-60D7-401F-9197-2CA93B208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462" y="0"/>
            <a:ext cx="5671076" cy="861721"/>
          </a:xfrm>
        </p:spPr>
        <p:txBody>
          <a:bodyPr/>
          <a:lstStyle/>
          <a:p>
            <a:pPr algn="ctr"/>
            <a:r>
              <a:rPr lang="en-US" b="1" dirty="0"/>
              <a:t>GAC vs Ion Exchange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C9025C-4861-41BB-B14C-3BCC9145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736" y="1567072"/>
            <a:ext cx="4940943" cy="4969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0D99D2-3FE0-4438-B4FF-573123207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90" y="1598446"/>
            <a:ext cx="4940943" cy="49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5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C88E-FADD-4620-AB85-FCC59DEC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564" y="104388"/>
            <a:ext cx="8153400" cy="1325563"/>
          </a:xfrm>
        </p:spPr>
        <p:txBody>
          <a:bodyPr/>
          <a:lstStyle/>
          <a:p>
            <a:r>
              <a:rPr lang="en-US" b="1" dirty="0"/>
              <a:t>Ion Exchange Overview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8B442F-95D2-47B1-9072-AD1C78390524}"/>
              </a:ext>
            </a:extLst>
          </p:cNvPr>
          <p:cNvGrpSpPr/>
          <p:nvPr/>
        </p:nvGrpSpPr>
        <p:grpSpPr>
          <a:xfrm>
            <a:off x="8279023" y="1256044"/>
            <a:ext cx="3916029" cy="3521910"/>
            <a:chOff x="7540632" y="3157164"/>
            <a:chExt cx="4558555" cy="41455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D079F10-9B34-4CA5-AD06-80BEAE4BD9C1}"/>
                </a:ext>
              </a:extLst>
            </p:cNvPr>
            <p:cNvGrpSpPr/>
            <p:nvPr/>
          </p:nvGrpSpPr>
          <p:grpSpPr>
            <a:xfrm>
              <a:off x="7686116" y="3157164"/>
              <a:ext cx="4413071" cy="3209925"/>
              <a:chOff x="7575711" y="2386011"/>
              <a:chExt cx="4413071" cy="320992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4275AD3-8338-43BF-B1DD-6384CF907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5711" y="2386011"/>
                <a:ext cx="3486150" cy="3209925"/>
              </a:xfrm>
              <a:prstGeom prst="rect">
                <a:avLst/>
              </a:prstGeom>
            </p:spPr>
          </p:pic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B3D2A117-590F-4924-9513-F735066AE7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72776" y="3429000"/>
                <a:ext cx="524357" cy="25717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AD6C6C1-3398-4049-BE1E-22FF35C9F2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81322" y="2950368"/>
                <a:ext cx="2172478" cy="47863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C3C297-A422-4FA3-A192-66F2B7792E93}"/>
                  </a:ext>
                </a:extLst>
              </p:cNvPr>
              <p:cNvSpPr txBox="1"/>
              <p:nvPr/>
            </p:nvSpPr>
            <p:spPr>
              <a:xfrm>
                <a:off x="11353800" y="3244334"/>
                <a:ext cx="634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PFAS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8F42C9-CCE0-4771-B5FF-7FBA9608D543}"/>
                </a:ext>
              </a:extLst>
            </p:cNvPr>
            <p:cNvSpPr txBox="1"/>
            <p:nvPr/>
          </p:nvSpPr>
          <p:spPr>
            <a:xfrm>
              <a:off x="7540632" y="6252125"/>
              <a:ext cx="3777117" cy="1050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b="1" dirty="0"/>
                <a:t>Simplified Resin Bead </a:t>
              </a:r>
            </a:p>
            <a:p>
              <a:pPr algn="ctr"/>
              <a:r>
                <a:rPr lang="en-US" sz="2600" b="1" dirty="0"/>
                <a:t>Treating PFAS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278188-D6F1-429A-9BD7-1FCCA08E097B}"/>
              </a:ext>
            </a:extLst>
          </p:cNvPr>
          <p:cNvGrpSpPr/>
          <p:nvPr/>
        </p:nvGrpSpPr>
        <p:grpSpPr>
          <a:xfrm>
            <a:off x="313976" y="1429952"/>
            <a:ext cx="4877522" cy="5227469"/>
            <a:chOff x="313976" y="1780140"/>
            <a:chExt cx="4652436" cy="4879616"/>
          </a:xfrm>
        </p:grpSpPr>
        <p:pic>
          <p:nvPicPr>
            <p:cNvPr id="1030" name="Picture 6" descr="Image result for ion exchange media">
              <a:extLst>
                <a:ext uri="{FF2B5EF4-FFF2-40B4-BE49-F238E27FC236}">
                  <a16:creationId xmlns:a16="http://schemas.microsoft.com/office/drawing/2014/main" id="{300A51EF-4C4C-48F0-9901-1DA95C82A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76" y="1786459"/>
              <a:ext cx="1449509" cy="1059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41D8823-A727-44C7-AFAD-B090B0168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1546" y="2316148"/>
              <a:ext cx="2213891" cy="1376528"/>
            </a:xfrm>
            <a:prstGeom prst="rect">
              <a:avLst/>
            </a:prstGeom>
          </p:spPr>
        </p:pic>
        <p:pic>
          <p:nvPicPr>
            <p:cNvPr id="1032" name="Picture 8" descr="Related image">
              <a:extLst>
                <a:ext uri="{FF2B5EF4-FFF2-40B4-BE49-F238E27FC236}">
                  <a16:creationId xmlns:a16="http://schemas.microsoft.com/office/drawing/2014/main" id="{C68923C3-F374-4B75-88BF-307062F19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77" y="2896765"/>
              <a:ext cx="1143934" cy="1211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A41EAE8-EB43-46F6-BD8C-88C4BC1D0AE4}"/>
                </a:ext>
              </a:extLst>
            </p:cNvPr>
            <p:cNvSpPr txBox="1"/>
            <p:nvPr/>
          </p:nvSpPr>
          <p:spPr>
            <a:xfrm>
              <a:off x="1743337" y="1780140"/>
              <a:ext cx="1952814" cy="459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/>
                <a:t>Resin (Beads)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78314E9-783A-4D24-9E86-5106153EA639}"/>
                </a:ext>
              </a:extLst>
            </p:cNvPr>
            <p:cNvGrpSpPr/>
            <p:nvPr/>
          </p:nvGrpSpPr>
          <p:grpSpPr>
            <a:xfrm>
              <a:off x="1539285" y="3874426"/>
              <a:ext cx="3427127" cy="2785330"/>
              <a:chOff x="1539285" y="3977063"/>
              <a:chExt cx="3427127" cy="27853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C262B6C-09E3-4141-8E3D-848E9F93D1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9285" y="3977063"/>
                <a:ext cx="3427127" cy="2319337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52EB32B-44E0-4ADE-A86A-DFC1FE5AB4DA}"/>
                  </a:ext>
                </a:extLst>
              </p:cNvPr>
              <p:cNvSpPr txBox="1"/>
              <p:nvPr/>
            </p:nvSpPr>
            <p:spPr>
              <a:xfrm>
                <a:off x="1763485" y="6302719"/>
                <a:ext cx="3015488" cy="459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/>
                  <a:t>Simplified Resin bead</a:t>
                </a: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180B36D-BD31-4004-9E86-4451D40CC371}"/>
              </a:ext>
            </a:extLst>
          </p:cNvPr>
          <p:cNvSpPr txBox="1"/>
          <p:nvPr/>
        </p:nvSpPr>
        <p:spPr>
          <a:xfrm>
            <a:off x="5662475" y="5927376"/>
            <a:ext cx="261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Treatment Vessels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486DBB-A58D-435D-9110-3C699D6A73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2668" y="2927881"/>
            <a:ext cx="2242487" cy="28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71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C88E-FADD-4620-AB85-FCC59DEC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564" y="104388"/>
            <a:ext cx="8153400" cy="1325563"/>
          </a:xfrm>
        </p:spPr>
        <p:txBody>
          <a:bodyPr/>
          <a:lstStyle/>
          <a:p>
            <a:r>
              <a:rPr lang="en-US" b="1" dirty="0"/>
              <a:t>Ion Exchange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8AF343-1DCA-49F4-9736-2279F2FE4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82" y="1606860"/>
            <a:ext cx="11063235" cy="464022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6A82E1A-CC4D-4DB0-9E6E-C11DE897950C}"/>
              </a:ext>
            </a:extLst>
          </p:cNvPr>
          <p:cNvSpPr txBox="1"/>
          <p:nvPr/>
        </p:nvSpPr>
        <p:spPr>
          <a:xfrm>
            <a:off x="564381" y="6247088"/>
            <a:ext cx="660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Information provided by ECT2</a:t>
            </a:r>
          </a:p>
        </p:txBody>
      </p:sp>
    </p:spTree>
    <p:extLst>
      <p:ext uri="{BB962C8B-B14F-4D97-AF65-F5344CB8AC3E}">
        <p14:creationId xmlns:p14="http://schemas.microsoft.com/office/powerpoint/2010/main" val="104441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C501D4-2507-4A9C-877F-148B29B36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(design GAC &amp; IX)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DE3885-5F2E-4B95-BFE6-7892911D2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35" y="0"/>
            <a:ext cx="9397934" cy="63807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0DFE99-55BE-46C1-A91C-C96142A037AF}"/>
              </a:ext>
            </a:extLst>
          </p:cNvPr>
          <p:cNvSpPr txBox="1"/>
          <p:nvPr/>
        </p:nvSpPr>
        <p:spPr>
          <a:xfrm>
            <a:off x="9787094" y="5978769"/>
            <a:ext cx="2106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Fishbeck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2ADA5-729A-4817-8CEE-CF420A5B60FC}"/>
              </a:ext>
            </a:extLst>
          </p:cNvPr>
          <p:cNvSpPr txBox="1"/>
          <p:nvPr/>
        </p:nvSpPr>
        <p:spPr>
          <a:xfrm>
            <a:off x="2614006" y="5385076"/>
            <a:ext cx="822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basis:  Reduce Identified PFAS Constituents below 5 ppt for at least 12 months</a:t>
            </a:r>
          </a:p>
          <a:p>
            <a:r>
              <a:rPr lang="en-US" dirty="0"/>
              <a:t>Calculated Media Life: 32 months</a:t>
            </a:r>
          </a:p>
        </p:txBody>
      </p:sp>
    </p:spTree>
    <p:extLst>
      <p:ext uri="{BB962C8B-B14F-4D97-AF65-F5344CB8AC3E}">
        <p14:creationId xmlns:p14="http://schemas.microsoft.com/office/powerpoint/2010/main" val="502998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269</Words>
  <Application>Microsoft Office PowerPoint</Application>
  <PresentationFormat>Widescreen</PresentationFormat>
  <Paragraphs>57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Statement of the Situation </vt:lpstr>
      <vt:lpstr>Ion Exchange Advantages</vt:lpstr>
      <vt:lpstr>GAC vs Ion Exchange</vt:lpstr>
      <vt:lpstr>GAC vs Ion Exchange</vt:lpstr>
      <vt:lpstr>Ion Exchange Overview</vt:lpstr>
      <vt:lpstr>Ion Exchange 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Fernanda Wilson</dc:creator>
  <cp:lastModifiedBy>Stephen MacDonald</cp:lastModifiedBy>
  <cp:revision>20</cp:revision>
  <dcterms:created xsi:type="dcterms:W3CDTF">2019-10-28T14:52:56Z</dcterms:created>
  <dcterms:modified xsi:type="dcterms:W3CDTF">2019-10-28T20:05:55Z</dcterms:modified>
</cp:coreProperties>
</file>