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2"/>
  </p:sldMasterIdLst>
  <p:notesMasterIdLst>
    <p:notesMasterId r:id="rId15"/>
  </p:notesMasterIdLst>
  <p:handoutMasterIdLst>
    <p:handoutMasterId r:id="rId16"/>
  </p:handoutMasterIdLst>
  <p:sldIdLst>
    <p:sldId id="303" r:id="rId3"/>
    <p:sldId id="318" r:id="rId4"/>
    <p:sldId id="305" r:id="rId5"/>
    <p:sldId id="321" r:id="rId6"/>
    <p:sldId id="320" r:id="rId7"/>
    <p:sldId id="324" r:id="rId8"/>
    <p:sldId id="325" r:id="rId9"/>
    <p:sldId id="332" r:id="rId10"/>
    <p:sldId id="329" r:id="rId11"/>
    <p:sldId id="330" r:id="rId12"/>
    <p:sldId id="331" r:id="rId13"/>
    <p:sldId id="326" r:id="rId14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2AC"/>
    <a:srgbClr val="000000"/>
    <a:srgbClr val="FFFFFF"/>
    <a:srgbClr val="C2D78D"/>
    <a:srgbClr val="DEE9C1"/>
    <a:srgbClr val="F0F5E3"/>
    <a:srgbClr val="ECF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>
        <p:scale>
          <a:sx n="75" d="100"/>
          <a:sy n="75" d="100"/>
        </p:scale>
        <p:origin x="-2664" y="-972"/>
      </p:cViewPr>
      <p:guideLst>
        <p:guide orient="horz" pos="768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5356" cy="46593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330" y="0"/>
            <a:ext cx="3045356" cy="46593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39362195-1D18-4D1D-AFE2-DCF8A25756C5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4753"/>
            <a:ext cx="3045356" cy="46593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330" y="8844753"/>
            <a:ext cx="3045356" cy="46593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528B0F93-6BFD-4C76-A8A9-12071EA1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14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0" tIns="46672" rIns="93340" bIns="466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40" tIns="46672" rIns="93340" bIns="46672" rtlCol="0"/>
          <a:lstStyle>
            <a:lvl1pPr algn="r">
              <a:defRPr sz="1200"/>
            </a:lvl1pPr>
          </a:lstStyle>
          <a:p>
            <a:fld id="{A73601E7-3B55-48B3-8529-B9DABFFCEA11}" type="datetimeFigureOut">
              <a:rPr lang="en-US" smtClean="0"/>
              <a:pPr/>
              <a:t>8/7/2019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0" tIns="46672" rIns="93340" bIns="466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40" tIns="46672" rIns="93340" bIns="466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0" tIns="46672" rIns="93340" bIns="466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40" tIns="46672" rIns="93340" bIns="46672" rtlCol="0" anchor="b"/>
          <a:lstStyle>
            <a:lvl1pPr algn="r">
              <a:defRPr sz="1200"/>
            </a:lvl1pPr>
          </a:lstStyle>
          <a:p>
            <a:fld id="{B7AB6577-FE6D-4E7E-857F-983E1AACBA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2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65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4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8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8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3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9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4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4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B6577-FE6D-4E7E-857F-983E1AACBA5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800600"/>
            <a:ext cx="9144000" cy="205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469128" y="1771650"/>
            <a:ext cx="3674872" cy="2895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6553200" cy="1627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669994" y="833975"/>
            <a:ext cx="2474006" cy="7932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543800" y="-1"/>
            <a:ext cx="716321" cy="75390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669994" y="-4"/>
            <a:ext cx="728888" cy="75390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181600"/>
            <a:ext cx="79248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baseline="0">
                <a:solidFill>
                  <a:schemeClr val="bg1"/>
                </a:solidFill>
                <a:latin typeface="+mj-lt"/>
                <a:cs typeface="Courier New" pitchFamily="49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5715000"/>
            <a:ext cx="73914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  <a:latin typeface="+mj-lt"/>
                <a:cs typeface="Courier New" pitchFamily="49" charset="0"/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8402094" y="2"/>
            <a:ext cx="741906" cy="75504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41" descr="PowerPointLogo"/>
          <p:cNvPicPr>
            <a:picLocks noChangeAspect="1" noChangeArrowheads="1"/>
          </p:cNvPicPr>
          <p:nvPr/>
        </p:nvPicPr>
        <p:blipFill>
          <a:blip r:embed="rId2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49" y="6248400"/>
            <a:ext cx="327048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665788" y="2100700"/>
            <a:ext cx="3325812" cy="2318900"/>
          </a:xfrm>
        </p:spPr>
        <p:txBody>
          <a:bodyPr anchor="ctr" anchorCtr="0"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Event &amp;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4953000"/>
            <a:ext cx="2856737" cy="1752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00400" y="4953000"/>
            <a:ext cx="5791200" cy="1752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276600" y="5166519"/>
            <a:ext cx="5334000" cy="1325562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95236" y="164592"/>
            <a:ext cx="1896364" cy="4617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685800" y="1676400"/>
            <a:ext cx="8077200" cy="4114800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85800" y="1066800"/>
            <a:ext cx="6477000" cy="54864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86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5562600" y="3810000"/>
            <a:ext cx="3124200" cy="237744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 smtClean="0"/>
              <a:t>Click to add picture or caption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66800"/>
            <a:ext cx="4876800" cy="51816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562600" y="1219200"/>
            <a:ext cx="3124200" cy="237744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5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dscap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011418"/>
            <a:ext cx="9144000" cy="687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6388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6054459"/>
            <a:ext cx="5867400" cy="601241"/>
          </a:xfrm>
        </p:spPr>
        <p:txBody>
          <a:bodyPr anchor="ctr" anchorCtr="0">
            <a:normAutofit/>
          </a:bodyPr>
          <a:lstStyle>
            <a:lvl1pPr marL="45720" indent="0">
              <a:spcBef>
                <a:spcPts val="100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pic>
        <p:nvPicPr>
          <p:cNvPr id="12" name="Picture 17" descr="PowerPoint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60" y="6248717"/>
            <a:ext cx="1828800" cy="2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2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91200" y="0"/>
            <a:ext cx="3429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" y="609600"/>
            <a:ext cx="4695825" cy="5181934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60" y="1066800"/>
            <a:ext cx="2660432" cy="4159360"/>
          </a:xfrm>
        </p:spPr>
        <p:txBody>
          <a:bodyPr anchor="ctr" anchorCtr="0">
            <a:normAutofit/>
          </a:bodyPr>
          <a:lstStyle>
            <a:lvl1pPr marL="45720" indent="0">
              <a:spcBef>
                <a:spcPts val="1000"/>
              </a:spcBef>
              <a:buNone/>
              <a:defRPr sz="1800" baseline="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640080" indent="0"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pic>
        <p:nvPicPr>
          <p:cNvPr id="12" name="Picture 17" descr="PowerPoint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60" y="6248717"/>
            <a:ext cx="1828800" cy="2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5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981201" y="6248400"/>
            <a:ext cx="457199" cy="4567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1" name="Picture 17" descr="PowerPoint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63" y="6387312"/>
            <a:ext cx="2358337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371600" y="6249085"/>
            <a:ext cx="457200" cy="4560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2400" y="6249085"/>
            <a:ext cx="457200" cy="456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62000" y="6248400"/>
            <a:ext cx="457200" cy="45670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9" r:id="rId5"/>
    <p:sldLayoutId id="214748367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600" kern="1200">
          <a:solidFill>
            <a:schemeClr val="tx1"/>
          </a:solidFill>
          <a:latin typeface="Cambria" panose="02040503050406030204" pitchFamily="18" charset="0"/>
          <a:ea typeface="+mn-ea"/>
          <a:cs typeface="Cambria" panose="020405030504060302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Cambria" panose="020405030504060302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Cambria" panose="02040503050406030204" pitchFamily="18" charset="0"/>
          <a:ea typeface="+mn-ea"/>
          <a:cs typeface="Cambria" panose="020405030504060302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Cambria" panose="020405030504060302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Cambria" panose="020405030504060302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600" y="5181600"/>
            <a:ext cx="7924800" cy="457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Steaders Borough South Drain Board of Determination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5715000"/>
            <a:ext cx="7391400" cy="3810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August 8, 2019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23717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7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Photos of Ponding Taken on </a:t>
            </a:r>
            <a:r>
              <a:rPr lang="en-US" dirty="0" smtClean="0"/>
              <a:t>2/20/2018 in the backyard of 1294 Steaders </a:t>
            </a:r>
            <a:r>
              <a:rPr lang="en-US" dirty="0" smtClean="0"/>
              <a:t>Pass looking south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 t="7933" r="7301" b="7372"/>
          <a:stretch/>
        </p:blipFill>
        <p:spPr>
          <a:xfrm>
            <a:off x="1219200" y="304800"/>
            <a:ext cx="6883400" cy="5194749"/>
          </a:xfrm>
        </p:spPr>
      </p:pic>
    </p:spTree>
    <p:extLst>
      <p:ext uri="{BB962C8B-B14F-4D97-AF65-F5344CB8AC3E}">
        <p14:creationId xmlns:p14="http://schemas.microsoft.com/office/powerpoint/2010/main" val="4137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Photos of Ponding Taken on 2/20/2018 in the backyard of </a:t>
            </a:r>
            <a:r>
              <a:rPr lang="en-US" dirty="0" smtClean="0"/>
              <a:t>1242 </a:t>
            </a:r>
            <a:r>
              <a:rPr lang="en-US" dirty="0"/>
              <a:t>Steaders </a:t>
            </a:r>
            <a:r>
              <a:rPr lang="en-US" dirty="0" smtClean="0"/>
              <a:t>Pass looking north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4" t="4200" r="7368" b="10170"/>
          <a:stretch/>
        </p:blipFill>
        <p:spPr>
          <a:xfrm>
            <a:off x="1219200" y="533400"/>
            <a:ext cx="6830385" cy="5105399"/>
          </a:xfrm>
        </p:spPr>
      </p:pic>
    </p:spTree>
    <p:extLst>
      <p:ext uri="{BB962C8B-B14F-4D97-AF65-F5344CB8AC3E}">
        <p14:creationId xmlns:p14="http://schemas.microsoft.com/office/powerpoint/2010/main" val="35010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Board of Determination to hear public and municipal comments about the petition</a:t>
            </a:r>
          </a:p>
          <a:p>
            <a:r>
              <a:rPr lang="en-US" dirty="0" smtClean="0"/>
              <a:t>Next Steps: </a:t>
            </a:r>
          </a:p>
          <a:p>
            <a:pPr lvl="1"/>
            <a:r>
              <a:rPr lang="en-US" dirty="0" smtClean="0"/>
              <a:t>If a petition is deemed necessary:</a:t>
            </a:r>
          </a:p>
          <a:p>
            <a:pPr lvl="2"/>
            <a:r>
              <a:rPr lang="en-US" dirty="0" smtClean="0"/>
              <a:t>Project Design</a:t>
            </a:r>
          </a:p>
          <a:p>
            <a:pPr lvl="2"/>
            <a:r>
              <a:rPr lang="en-US" dirty="0" smtClean="0"/>
              <a:t>Easement Acquisition</a:t>
            </a:r>
          </a:p>
          <a:p>
            <a:pPr lvl="2"/>
            <a:r>
              <a:rPr lang="en-US" dirty="0" smtClean="0"/>
              <a:t>Project Bid and Construction</a:t>
            </a:r>
          </a:p>
          <a:p>
            <a:pPr lvl="2"/>
            <a:r>
              <a:rPr lang="en-US" dirty="0" smtClean="0"/>
              <a:t>Day of Review</a:t>
            </a:r>
          </a:p>
          <a:p>
            <a:pPr lvl="1"/>
            <a:r>
              <a:rPr lang="en-US" dirty="0" smtClean="0"/>
              <a:t>If petition is deemed not necessary:</a:t>
            </a:r>
          </a:p>
          <a:p>
            <a:pPr lvl="2"/>
            <a:r>
              <a:rPr lang="en-US" dirty="0" smtClean="0"/>
              <a:t>No further action will occur</a:t>
            </a:r>
            <a:endParaRPr lang="en-US" sz="1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391400" cy="548640"/>
          </a:xfrm>
        </p:spPr>
        <p:txBody>
          <a:bodyPr/>
          <a:lstStyle/>
          <a:p>
            <a:r>
              <a:rPr lang="en-US" dirty="0" smtClean="0"/>
              <a:t>Steaders Borough South Drain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existing storm water drain system was established as a county drain on December 12, 2017. </a:t>
            </a:r>
          </a:p>
          <a:p>
            <a:r>
              <a:rPr lang="en-US" sz="2400" dirty="0"/>
              <a:t>Petitioned by </a:t>
            </a:r>
            <a:r>
              <a:rPr lang="en-US" sz="2400" dirty="0" smtClean="0"/>
              <a:t>(5+) freeholders within the district </a:t>
            </a:r>
            <a:r>
              <a:rPr lang="en-US" sz="2400" dirty="0"/>
              <a:t>on </a:t>
            </a:r>
            <a:r>
              <a:rPr lang="en-US" sz="2400" dirty="0" smtClean="0"/>
              <a:t>June 19, 2019 </a:t>
            </a:r>
            <a:r>
              <a:rPr lang="en-US" sz="2400" dirty="0"/>
              <a:t>under Chapter </a:t>
            </a:r>
            <a:r>
              <a:rPr lang="en-US" sz="2400" dirty="0" smtClean="0"/>
              <a:t>8 </a:t>
            </a:r>
            <a:r>
              <a:rPr lang="en-US" sz="2400" dirty="0"/>
              <a:t>of the Michigan Drain Code of </a:t>
            </a:r>
            <a:r>
              <a:rPr lang="en-US" sz="2400" dirty="0" smtClean="0"/>
              <a:t>1956.</a:t>
            </a:r>
          </a:p>
          <a:p>
            <a:r>
              <a:rPr lang="en-US" sz="2400" dirty="0" smtClean="0"/>
              <a:t>Michigan Drain Code requires a Board of Determination Meeting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391400" cy="548640"/>
          </a:xfrm>
        </p:spPr>
        <p:txBody>
          <a:bodyPr/>
          <a:lstStyle/>
          <a:p>
            <a:r>
              <a:rPr lang="en-US" dirty="0" smtClean="0"/>
              <a:t>Steaders Borough South Drain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plat is a part of the Steaders Borough South Drain: </a:t>
            </a:r>
          </a:p>
          <a:p>
            <a:pPr lvl="1"/>
            <a:r>
              <a:rPr lang="en-US" dirty="0" smtClean="0"/>
              <a:t>Steaders Borough No</a:t>
            </a:r>
            <a:r>
              <a:rPr lang="en-US" dirty="0"/>
              <a:t>. </a:t>
            </a:r>
            <a:r>
              <a:rPr lang="en-US" dirty="0" smtClean="0"/>
              <a:t>2 </a:t>
            </a:r>
            <a:r>
              <a:rPr lang="en-US" dirty="0"/>
              <a:t>– </a:t>
            </a:r>
            <a:r>
              <a:rPr lang="en-US" dirty="0" smtClean="0"/>
              <a:t>(1989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239000" cy="548640"/>
          </a:xfrm>
        </p:spPr>
        <p:txBody>
          <a:bodyPr/>
          <a:lstStyle/>
          <a:p>
            <a:r>
              <a:rPr lang="en-US" dirty="0" smtClean="0"/>
              <a:t>Steaders Borough South Drain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Current Drainage District and Route and Course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71" y="2742"/>
            <a:ext cx="4595457" cy="5947062"/>
          </a:xfrm>
        </p:spPr>
      </p:pic>
    </p:spTree>
    <p:extLst>
      <p:ext uri="{BB962C8B-B14F-4D97-AF65-F5344CB8AC3E}">
        <p14:creationId xmlns:p14="http://schemas.microsoft.com/office/powerpoint/2010/main" val="8871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Current Drainage District and Route and Course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60" y="12577"/>
            <a:ext cx="4605795" cy="5960441"/>
          </a:xfrm>
        </p:spPr>
      </p:pic>
    </p:spTree>
    <p:extLst>
      <p:ext uri="{BB962C8B-B14F-4D97-AF65-F5344CB8AC3E}">
        <p14:creationId xmlns:p14="http://schemas.microsoft.com/office/powerpoint/2010/main" val="13118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500" dirty="0" smtClean="0"/>
              <a:t>Ponding issues occurred between River Bluff Court and Steaders Pass during the Spring of 2019</a:t>
            </a:r>
            <a:endParaRPr lang="en-US" sz="150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60" y="12577"/>
            <a:ext cx="4605795" cy="5960440"/>
          </a:xfrm>
        </p:spPr>
      </p:pic>
      <p:sp>
        <p:nvSpPr>
          <p:cNvPr id="2" name="Freeform 1"/>
          <p:cNvSpPr/>
          <p:nvPr/>
        </p:nvSpPr>
        <p:spPr>
          <a:xfrm>
            <a:off x="4168658" y="2019300"/>
            <a:ext cx="809742" cy="990600"/>
          </a:xfrm>
          <a:custGeom>
            <a:avLst/>
            <a:gdLst>
              <a:gd name="connsiteX0" fmla="*/ 47742 w 809742"/>
              <a:gd name="connsiteY0" fmla="*/ 25400 h 990600"/>
              <a:gd name="connsiteX1" fmla="*/ 187442 w 809742"/>
              <a:gd name="connsiteY1" fmla="*/ 12700 h 990600"/>
              <a:gd name="connsiteX2" fmla="*/ 250942 w 809742"/>
              <a:gd name="connsiteY2" fmla="*/ 0 h 990600"/>
              <a:gd name="connsiteX3" fmla="*/ 314442 w 809742"/>
              <a:gd name="connsiteY3" fmla="*/ 12700 h 990600"/>
              <a:gd name="connsiteX4" fmla="*/ 352542 w 809742"/>
              <a:gd name="connsiteY4" fmla="*/ 50800 h 990600"/>
              <a:gd name="connsiteX5" fmla="*/ 555742 w 809742"/>
              <a:gd name="connsiteY5" fmla="*/ 127000 h 990600"/>
              <a:gd name="connsiteX6" fmla="*/ 606542 w 809742"/>
              <a:gd name="connsiteY6" fmla="*/ 203200 h 990600"/>
              <a:gd name="connsiteX7" fmla="*/ 682742 w 809742"/>
              <a:gd name="connsiteY7" fmla="*/ 266700 h 990600"/>
              <a:gd name="connsiteX8" fmla="*/ 733542 w 809742"/>
              <a:gd name="connsiteY8" fmla="*/ 393700 h 990600"/>
              <a:gd name="connsiteX9" fmla="*/ 746242 w 809742"/>
              <a:gd name="connsiteY9" fmla="*/ 431800 h 990600"/>
              <a:gd name="connsiteX10" fmla="*/ 797042 w 809742"/>
              <a:gd name="connsiteY10" fmla="*/ 520700 h 990600"/>
              <a:gd name="connsiteX11" fmla="*/ 809742 w 809742"/>
              <a:gd name="connsiteY11" fmla="*/ 558800 h 990600"/>
              <a:gd name="connsiteX12" fmla="*/ 797042 w 809742"/>
              <a:gd name="connsiteY12" fmla="*/ 800100 h 990600"/>
              <a:gd name="connsiteX13" fmla="*/ 771642 w 809742"/>
              <a:gd name="connsiteY13" fmla="*/ 876300 h 990600"/>
              <a:gd name="connsiteX14" fmla="*/ 758942 w 809742"/>
              <a:gd name="connsiteY14" fmla="*/ 939800 h 990600"/>
              <a:gd name="connsiteX15" fmla="*/ 720842 w 809742"/>
              <a:gd name="connsiteY15" fmla="*/ 952500 h 990600"/>
              <a:gd name="connsiteX16" fmla="*/ 644642 w 809742"/>
              <a:gd name="connsiteY16" fmla="*/ 990600 h 990600"/>
              <a:gd name="connsiteX17" fmla="*/ 619242 w 809742"/>
              <a:gd name="connsiteY17" fmla="*/ 952500 h 990600"/>
              <a:gd name="connsiteX18" fmla="*/ 593842 w 809742"/>
              <a:gd name="connsiteY18" fmla="*/ 850900 h 990600"/>
              <a:gd name="connsiteX19" fmla="*/ 555742 w 809742"/>
              <a:gd name="connsiteY19" fmla="*/ 673100 h 990600"/>
              <a:gd name="connsiteX20" fmla="*/ 543042 w 809742"/>
              <a:gd name="connsiteY20" fmla="*/ 482600 h 990600"/>
              <a:gd name="connsiteX21" fmla="*/ 517642 w 809742"/>
              <a:gd name="connsiteY21" fmla="*/ 393700 h 990600"/>
              <a:gd name="connsiteX22" fmla="*/ 390642 w 809742"/>
              <a:gd name="connsiteY22" fmla="*/ 317500 h 990600"/>
              <a:gd name="connsiteX23" fmla="*/ 352542 w 809742"/>
              <a:gd name="connsiteY23" fmla="*/ 292100 h 990600"/>
              <a:gd name="connsiteX24" fmla="*/ 289042 w 809742"/>
              <a:gd name="connsiteY24" fmla="*/ 279400 h 990600"/>
              <a:gd name="connsiteX25" fmla="*/ 250942 w 809742"/>
              <a:gd name="connsiteY25" fmla="*/ 266700 h 990600"/>
              <a:gd name="connsiteX26" fmla="*/ 174742 w 809742"/>
              <a:gd name="connsiteY26" fmla="*/ 203200 h 990600"/>
              <a:gd name="connsiteX27" fmla="*/ 85842 w 809742"/>
              <a:gd name="connsiteY27" fmla="*/ 190500 h 990600"/>
              <a:gd name="connsiteX28" fmla="*/ 47742 w 809742"/>
              <a:gd name="connsiteY28" fmla="*/ 177800 h 990600"/>
              <a:gd name="connsiteX29" fmla="*/ 22342 w 809742"/>
              <a:gd name="connsiteY29" fmla="*/ 88900 h 990600"/>
              <a:gd name="connsiteX30" fmla="*/ 85842 w 809742"/>
              <a:gd name="connsiteY30" fmla="*/ 76200 h 990600"/>
              <a:gd name="connsiteX31" fmla="*/ 174742 w 809742"/>
              <a:gd name="connsiteY31" fmla="*/ 381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09742" h="990600">
                <a:moveTo>
                  <a:pt x="47742" y="25400"/>
                </a:moveTo>
                <a:cubicBezTo>
                  <a:pt x="94309" y="21167"/>
                  <a:pt x="141044" y="18500"/>
                  <a:pt x="187442" y="12700"/>
                </a:cubicBezTo>
                <a:cubicBezTo>
                  <a:pt x="208861" y="10023"/>
                  <a:pt x="229356" y="0"/>
                  <a:pt x="250942" y="0"/>
                </a:cubicBezTo>
                <a:cubicBezTo>
                  <a:pt x="272528" y="0"/>
                  <a:pt x="293275" y="8467"/>
                  <a:pt x="314442" y="12700"/>
                </a:cubicBezTo>
                <a:cubicBezTo>
                  <a:pt x="327142" y="25400"/>
                  <a:pt x="338365" y="39773"/>
                  <a:pt x="352542" y="50800"/>
                </a:cubicBezTo>
                <a:cubicBezTo>
                  <a:pt x="443101" y="121235"/>
                  <a:pt x="429301" y="101712"/>
                  <a:pt x="555742" y="127000"/>
                </a:cubicBezTo>
                <a:cubicBezTo>
                  <a:pt x="572675" y="152400"/>
                  <a:pt x="581142" y="186267"/>
                  <a:pt x="606542" y="203200"/>
                </a:cubicBezTo>
                <a:cubicBezTo>
                  <a:pt x="659586" y="238563"/>
                  <a:pt x="633849" y="217807"/>
                  <a:pt x="682742" y="266700"/>
                </a:cubicBezTo>
                <a:cubicBezTo>
                  <a:pt x="740556" y="440142"/>
                  <a:pt x="677481" y="262892"/>
                  <a:pt x="733542" y="393700"/>
                </a:cubicBezTo>
                <a:cubicBezTo>
                  <a:pt x="738815" y="406005"/>
                  <a:pt x="740969" y="419495"/>
                  <a:pt x="746242" y="431800"/>
                </a:cubicBezTo>
                <a:cubicBezTo>
                  <a:pt x="813038" y="587657"/>
                  <a:pt x="733269" y="393155"/>
                  <a:pt x="797042" y="520700"/>
                </a:cubicBezTo>
                <a:cubicBezTo>
                  <a:pt x="803029" y="532674"/>
                  <a:pt x="805509" y="546100"/>
                  <a:pt x="809742" y="558800"/>
                </a:cubicBezTo>
                <a:cubicBezTo>
                  <a:pt x="805509" y="639233"/>
                  <a:pt x="806639" y="720129"/>
                  <a:pt x="797042" y="800100"/>
                </a:cubicBezTo>
                <a:cubicBezTo>
                  <a:pt x="793852" y="826683"/>
                  <a:pt x="776893" y="850046"/>
                  <a:pt x="771642" y="876300"/>
                </a:cubicBezTo>
                <a:cubicBezTo>
                  <a:pt x="767409" y="897467"/>
                  <a:pt x="770916" y="921839"/>
                  <a:pt x="758942" y="939800"/>
                </a:cubicBezTo>
                <a:cubicBezTo>
                  <a:pt x="751516" y="950939"/>
                  <a:pt x="732816" y="946513"/>
                  <a:pt x="720842" y="952500"/>
                </a:cubicBezTo>
                <a:cubicBezTo>
                  <a:pt x="622365" y="1001739"/>
                  <a:pt x="740407" y="958678"/>
                  <a:pt x="644642" y="990600"/>
                </a:cubicBezTo>
                <a:cubicBezTo>
                  <a:pt x="636175" y="977900"/>
                  <a:pt x="624458" y="966845"/>
                  <a:pt x="619242" y="952500"/>
                </a:cubicBezTo>
                <a:cubicBezTo>
                  <a:pt x="607312" y="919693"/>
                  <a:pt x="600688" y="885131"/>
                  <a:pt x="593842" y="850900"/>
                </a:cubicBezTo>
                <a:cubicBezTo>
                  <a:pt x="565019" y="706784"/>
                  <a:pt x="578913" y="765783"/>
                  <a:pt x="555742" y="673100"/>
                </a:cubicBezTo>
                <a:cubicBezTo>
                  <a:pt x="551509" y="609600"/>
                  <a:pt x="549704" y="545891"/>
                  <a:pt x="543042" y="482600"/>
                </a:cubicBezTo>
                <a:cubicBezTo>
                  <a:pt x="543003" y="482232"/>
                  <a:pt x="523661" y="399719"/>
                  <a:pt x="517642" y="393700"/>
                </a:cubicBezTo>
                <a:cubicBezTo>
                  <a:pt x="476218" y="352276"/>
                  <a:pt x="437410" y="344224"/>
                  <a:pt x="390642" y="317500"/>
                </a:cubicBezTo>
                <a:cubicBezTo>
                  <a:pt x="377390" y="309927"/>
                  <a:pt x="366834" y="297459"/>
                  <a:pt x="352542" y="292100"/>
                </a:cubicBezTo>
                <a:cubicBezTo>
                  <a:pt x="332331" y="284521"/>
                  <a:pt x="309983" y="284635"/>
                  <a:pt x="289042" y="279400"/>
                </a:cubicBezTo>
                <a:cubicBezTo>
                  <a:pt x="276055" y="276153"/>
                  <a:pt x="263642" y="270933"/>
                  <a:pt x="250942" y="266700"/>
                </a:cubicBezTo>
                <a:cubicBezTo>
                  <a:pt x="234744" y="250502"/>
                  <a:pt x="200001" y="210778"/>
                  <a:pt x="174742" y="203200"/>
                </a:cubicBezTo>
                <a:cubicBezTo>
                  <a:pt x="146070" y="194598"/>
                  <a:pt x="115475" y="194733"/>
                  <a:pt x="85842" y="190500"/>
                </a:cubicBezTo>
                <a:cubicBezTo>
                  <a:pt x="73142" y="186267"/>
                  <a:pt x="59716" y="183787"/>
                  <a:pt x="47742" y="177800"/>
                </a:cubicBezTo>
                <a:cubicBezTo>
                  <a:pt x="15044" y="161451"/>
                  <a:pt x="-26391" y="137633"/>
                  <a:pt x="22342" y="88900"/>
                </a:cubicBezTo>
                <a:cubicBezTo>
                  <a:pt x="37606" y="73636"/>
                  <a:pt x="64675" y="80433"/>
                  <a:pt x="85842" y="76200"/>
                </a:cubicBezTo>
                <a:cubicBezTo>
                  <a:pt x="106574" y="14003"/>
                  <a:pt x="85155" y="38100"/>
                  <a:pt x="174742" y="381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Photos of Ponding Taken on 5/23/2019 near 1296 River Bluff Court</a:t>
            </a:r>
            <a:endParaRPr lang="en-US" dirty="0"/>
          </a:p>
        </p:txBody>
      </p:sp>
      <p:pic>
        <p:nvPicPr>
          <p:cNvPr id="7" name="Picture 3" descr="S:\2019\2190485 Ottawa County Water Resources Commissioner\COR\2019-05-23 Pics\IMG_0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900" y="800101"/>
            <a:ext cx="457200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:\2019\2190485 Ottawa County Water Resources Commissioner\COR\2019-05-23 Pics\IMG_0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767" y="838200"/>
            <a:ext cx="5016499" cy="376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9403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In backyard of </a:t>
            </a:r>
            <a:r>
              <a:rPr lang="en-US" sz="1400" dirty="0" smtClean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1296 </a:t>
            </a:r>
            <a:r>
              <a:rPr lang="en-US" sz="1400" dirty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River Bluff Court </a:t>
            </a:r>
            <a:r>
              <a:rPr lang="en-US" sz="1400" dirty="0" smtClean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looking north at backyard of </a:t>
            </a:r>
            <a:r>
              <a:rPr lang="en-US" sz="1400" dirty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1341 </a:t>
            </a:r>
            <a:r>
              <a:rPr lang="en-US" sz="1400" dirty="0" err="1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Steader’s</a:t>
            </a:r>
            <a:r>
              <a:rPr lang="en-US" sz="1400" dirty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Pass</a:t>
            </a:r>
            <a:endParaRPr lang="en-US" sz="1400" dirty="0">
              <a:solidFill>
                <a:schemeClr val="tx2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49403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In backyard of </a:t>
            </a:r>
            <a:r>
              <a:rPr lang="en-US" sz="1400" dirty="0" smtClean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1296 </a:t>
            </a:r>
            <a:r>
              <a:rPr lang="en-US" sz="1400" dirty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River Bluff Court </a:t>
            </a:r>
            <a:r>
              <a:rPr lang="en-US" sz="1400" dirty="0" smtClean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looking northeast at </a:t>
            </a:r>
            <a:r>
              <a:rPr lang="en-US" sz="1400" dirty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backyard of </a:t>
            </a:r>
            <a:r>
              <a:rPr lang="en-US" sz="1400" dirty="0" smtClean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1323 </a:t>
            </a:r>
            <a:r>
              <a:rPr lang="en-US" sz="1400" dirty="0" err="1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Steader’s</a:t>
            </a:r>
            <a:r>
              <a:rPr lang="en-US" sz="1400" dirty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Pass</a:t>
            </a:r>
            <a:endParaRPr lang="en-US" sz="1400" dirty="0">
              <a:solidFill>
                <a:schemeClr val="tx2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Photos of Ponding Taken </a:t>
            </a:r>
            <a:r>
              <a:rPr lang="en-US" dirty="0" smtClean="0"/>
              <a:t>by Property Owner near 1296 River Bluff Court</a:t>
            </a:r>
            <a:endParaRPr lang="en-US" dirty="0"/>
          </a:p>
        </p:txBody>
      </p:sp>
      <p:pic>
        <p:nvPicPr>
          <p:cNvPr id="1026" name="Picture 2" descr="S:\2019\2190485 Ottawa County Water Resources Commissioner\COR\Boven Photos\Boven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750" y="89535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2019\2190485 Ottawa County Water Resources Commissioner\COR\Boven Photos\Bove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04800"/>
            <a:ext cx="35433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76850" y="5111928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In backyard of </a:t>
            </a:r>
            <a:r>
              <a:rPr lang="en-US" sz="1400" dirty="0" smtClean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1341 </a:t>
            </a:r>
            <a:r>
              <a:rPr lang="en-US" sz="1400" dirty="0" err="1" smtClean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Steader’s</a:t>
            </a:r>
            <a:r>
              <a:rPr lang="en-US" sz="1400" dirty="0" smtClean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Pass looking northwest at backyard of 1357 </a:t>
            </a:r>
            <a:r>
              <a:rPr lang="en-US" sz="1400" dirty="0" err="1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Steader’s</a:t>
            </a:r>
            <a:r>
              <a:rPr lang="en-US" sz="1400" dirty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Pass</a:t>
            </a:r>
            <a:endParaRPr lang="en-US" sz="1400" dirty="0">
              <a:solidFill>
                <a:schemeClr val="tx2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650" y="5109408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In backyard of </a:t>
            </a:r>
            <a:r>
              <a:rPr lang="en-US" sz="1400" dirty="0" smtClean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1296 </a:t>
            </a:r>
            <a:r>
              <a:rPr lang="en-US" sz="1400" dirty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River Bluff Court </a:t>
            </a:r>
            <a:r>
              <a:rPr lang="en-US" sz="1400" dirty="0" smtClean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looking northeast at backyard of 1323 </a:t>
            </a:r>
            <a:r>
              <a:rPr lang="en-US" sz="1400" dirty="0" err="1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Steader’s</a:t>
            </a:r>
            <a:r>
              <a:rPr lang="en-US" sz="1400" dirty="0">
                <a:solidFill>
                  <a:schemeClr val="tx2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 Pass</a:t>
            </a:r>
            <a:endParaRPr lang="en-US" sz="1400" dirty="0">
              <a:solidFill>
                <a:schemeClr val="tx2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Other ponding issues were identified in 2018 </a:t>
            </a:r>
            <a:endParaRPr lang="en-US" sz="140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60" y="12577"/>
            <a:ext cx="4605795" cy="5960440"/>
          </a:xfrm>
        </p:spPr>
      </p:pic>
      <p:sp>
        <p:nvSpPr>
          <p:cNvPr id="6" name="Freeform 5"/>
          <p:cNvSpPr/>
          <p:nvPr/>
        </p:nvSpPr>
        <p:spPr>
          <a:xfrm>
            <a:off x="5968530" y="3975100"/>
            <a:ext cx="182336" cy="591778"/>
          </a:xfrm>
          <a:custGeom>
            <a:avLst/>
            <a:gdLst>
              <a:gd name="connsiteX0" fmla="*/ 13170 w 182336"/>
              <a:gd name="connsiteY0" fmla="*/ 88900 h 591778"/>
              <a:gd name="connsiteX1" fmla="*/ 470 w 182336"/>
              <a:gd name="connsiteY1" fmla="*/ 152400 h 591778"/>
              <a:gd name="connsiteX2" fmla="*/ 13170 w 182336"/>
              <a:gd name="connsiteY2" fmla="*/ 241300 h 591778"/>
              <a:gd name="connsiteX3" fmla="*/ 51270 w 182336"/>
              <a:gd name="connsiteY3" fmla="*/ 368300 h 591778"/>
              <a:gd name="connsiteX4" fmla="*/ 76670 w 182336"/>
              <a:gd name="connsiteY4" fmla="*/ 444500 h 591778"/>
              <a:gd name="connsiteX5" fmla="*/ 89370 w 182336"/>
              <a:gd name="connsiteY5" fmla="*/ 482600 h 591778"/>
              <a:gd name="connsiteX6" fmla="*/ 178270 w 182336"/>
              <a:gd name="connsiteY6" fmla="*/ 546100 h 591778"/>
              <a:gd name="connsiteX7" fmla="*/ 165570 w 182336"/>
              <a:gd name="connsiteY7" fmla="*/ 482600 h 591778"/>
              <a:gd name="connsiteX8" fmla="*/ 152870 w 182336"/>
              <a:gd name="connsiteY8" fmla="*/ 444500 h 591778"/>
              <a:gd name="connsiteX9" fmla="*/ 140170 w 182336"/>
              <a:gd name="connsiteY9" fmla="*/ 393700 h 591778"/>
              <a:gd name="connsiteX10" fmla="*/ 127470 w 182336"/>
              <a:gd name="connsiteY10" fmla="*/ 355600 h 591778"/>
              <a:gd name="connsiteX11" fmla="*/ 114770 w 182336"/>
              <a:gd name="connsiteY11" fmla="*/ 292100 h 591778"/>
              <a:gd name="connsiteX12" fmla="*/ 127470 w 182336"/>
              <a:gd name="connsiteY12" fmla="*/ 88900 h 591778"/>
              <a:gd name="connsiteX13" fmla="*/ 140170 w 182336"/>
              <a:gd name="connsiteY13" fmla="*/ 25400 h 591778"/>
              <a:gd name="connsiteX14" fmla="*/ 102070 w 182336"/>
              <a:gd name="connsiteY14" fmla="*/ 0 h 591778"/>
              <a:gd name="connsiteX15" fmla="*/ 13170 w 182336"/>
              <a:gd name="connsiteY15" fmla="*/ 88900 h 59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336" h="591778">
                <a:moveTo>
                  <a:pt x="13170" y="88900"/>
                </a:moveTo>
                <a:cubicBezTo>
                  <a:pt x="-3763" y="114300"/>
                  <a:pt x="470" y="130814"/>
                  <a:pt x="470" y="152400"/>
                </a:cubicBezTo>
                <a:cubicBezTo>
                  <a:pt x="470" y="182334"/>
                  <a:pt x="7815" y="211849"/>
                  <a:pt x="13170" y="241300"/>
                </a:cubicBezTo>
                <a:cubicBezTo>
                  <a:pt x="20847" y="283526"/>
                  <a:pt x="38015" y="328536"/>
                  <a:pt x="51270" y="368300"/>
                </a:cubicBezTo>
                <a:lnTo>
                  <a:pt x="76670" y="444500"/>
                </a:lnTo>
                <a:lnTo>
                  <a:pt x="89370" y="482600"/>
                </a:lnTo>
                <a:cubicBezTo>
                  <a:pt x="91006" y="494054"/>
                  <a:pt x="86954" y="673942"/>
                  <a:pt x="178270" y="546100"/>
                </a:cubicBezTo>
                <a:cubicBezTo>
                  <a:pt x="190817" y="528535"/>
                  <a:pt x="170805" y="503541"/>
                  <a:pt x="165570" y="482600"/>
                </a:cubicBezTo>
                <a:cubicBezTo>
                  <a:pt x="162323" y="469613"/>
                  <a:pt x="156548" y="457372"/>
                  <a:pt x="152870" y="444500"/>
                </a:cubicBezTo>
                <a:cubicBezTo>
                  <a:pt x="148075" y="427717"/>
                  <a:pt x="144965" y="410483"/>
                  <a:pt x="140170" y="393700"/>
                </a:cubicBezTo>
                <a:cubicBezTo>
                  <a:pt x="136492" y="380828"/>
                  <a:pt x="130717" y="368587"/>
                  <a:pt x="127470" y="355600"/>
                </a:cubicBezTo>
                <a:cubicBezTo>
                  <a:pt x="122235" y="334659"/>
                  <a:pt x="119003" y="313267"/>
                  <a:pt x="114770" y="292100"/>
                </a:cubicBezTo>
                <a:cubicBezTo>
                  <a:pt x="119003" y="224367"/>
                  <a:pt x="121036" y="156460"/>
                  <a:pt x="127470" y="88900"/>
                </a:cubicBezTo>
                <a:cubicBezTo>
                  <a:pt x="129517" y="67411"/>
                  <a:pt x="146100" y="46155"/>
                  <a:pt x="140170" y="25400"/>
                </a:cubicBezTo>
                <a:cubicBezTo>
                  <a:pt x="135977" y="10724"/>
                  <a:pt x="114770" y="8467"/>
                  <a:pt x="102070" y="0"/>
                </a:cubicBezTo>
                <a:cubicBezTo>
                  <a:pt x="-50097" y="16907"/>
                  <a:pt x="30103" y="63500"/>
                  <a:pt x="13170" y="889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024585" y="2558229"/>
            <a:ext cx="186122" cy="438971"/>
          </a:xfrm>
          <a:custGeom>
            <a:avLst/>
            <a:gdLst>
              <a:gd name="connsiteX0" fmla="*/ 7915 w 186122"/>
              <a:gd name="connsiteY0" fmla="*/ 7171 h 438971"/>
              <a:gd name="connsiteX1" fmla="*/ 20615 w 186122"/>
              <a:gd name="connsiteY1" fmla="*/ 146871 h 438971"/>
              <a:gd name="connsiteX2" fmla="*/ 33315 w 186122"/>
              <a:gd name="connsiteY2" fmla="*/ 184971 h 438971"/>
              <a:gd name="connsiteX3" fmla="*/ 71415 w 186122"/>
              <a:gd name="connsiteY3" fmla="*/ 426271 h 438971"/>
              <a:gd name="connsiteX4" fmla="*/ 109515 w 186122"/>
              <a:gd name="connsiteY4" fmla="*/ 438971 h 438971"/>
              <a:gd name="connsiteX5" fmla="*/ 185715 w 186122"/>
              <a:gd name="connsiteY5" fmla="*/ 426271 h 438971"/>
              <a:gd name="connsiteX6" fmla="*/ 160315 w 186122"/>
              <a:gd name="connsiteY6" fmla="*/ 121471 h 438971"/>
              <a:gd name="connsiteX7" fmla="*/ 147615 w 186122"/>
              <a:gd name="connsiteY7" fmla="*/ 45271 h 438971"/>
              <a:gd name="connsiteX8" fmla="*/ 7915 w 186122"/>
              <a:gd name="connsiteY8" fmla="*/ 7171 h 43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122" h="438971">
                <a:moveTo>
                  <a:pt x="7915" y="7171"/>
                </a:moveTo>
                <a:cubicBezTo>
                  <a:pt x="-13252" y="24104"/>
                  <a:pt x="14002" y="100582"/>
                  <a:pt x="20615" y="146871"/>
                </a:cubicBezTo>
                <a:cubicBezTo>
                  <a:pt x="22508" y="160123"/>
                  <a:pt x="31914" y="171658"/>
                  <a:pt x="33315" y="184971"/>
                </a:cubicBezTo>
                <a:cubicBezTo>
                  <a:pt x="34613" y="197301"/>
                  <a:pt x="11149" y="378058"/>
                  <a:pt x="71415" y="426271"/>
                </a:cubicBezTo>
                <a:cubicBezTo>
                  <a:pt x="81868" y="434634"/>
                  <a:pt x="96815" y="434738"/>
                  <a:pt x="109515" y="438971"/>
                </a:cubicBezTo>
                <a:lnTo>
                  <a:pt x="185715" y="426271"/>
                </a:lnTo>
                <a:cubicBezTo>
                  <a:pt x="189569" y="414708"/>
                  <a:pt x="164903" y="158179"/>
                  <a:pt x="160315" y="121471"/>
                </a:cubicBezTo>
                <a:cubicBezTo>
                  <a:pt x="157121" y="95919"/>
                  <a:pt x="159131" y="68303"/>
                  <a:pt x="147615" y="45271"/>
                </a:cubicBezTo>
                <a:cubicBezTo>
                  <a:pt x="126696" y="3433"/>
                  <a:pt x="29082" y="-9762"/>
                  <a:pt x="7915" y="717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Blues &amp; Green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4F6128"/>
      </a:accent2>
      <a:accent3>
        <a:srgbClr val="9BBB59"/>
      </a:accent3>
      <a:accent4>
        <a:srgbClr val="4F81BD"/>
      </a:accent4>
      <a:accent5>
        <a:srgbClr val="632423"/>
      </a:accent5>
      <a:accent6>
        <a:srgbClr val="1F497D"/>
      </a:accent6>
      <a:hlink>
        <a:srgbClr val="0000FF"/>
      </a:hlink>
      <a:folHlink>
        <a:srgbClr val="800080"/>
      </a:folHlink>
    </a:clrScheme>
    <a:fontScheme name="PNU">
      <a:majorFont>
        <a:latin typeface="Myriad Pro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2E8AA36-F33F-41D9-8BB3-2FE38E87BB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1506</TotalTime>
  <Words>301</Words>
  <Application>Microsoft Office PowerPoint</Application>
  <PresentationFormat>On-screen Show (4:3)</PresentationFormat>
  <Paragraphs>43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Presentation</vt:lpstr>
      <vt:lpstr>PowerPoint Presentation</vt:lpstr>
      <vt:lpstr>Steaders Borough South Drain</vt:lpstr>
      <vt:lpstr>Steaders Borough South Drain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Steaders Borough South Drain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Timmer, Lucas</dc:creator>
  <cp:lastModifiedBy>Timmer, Lucas</cp:lastModifiedBy>
  <cp:revision>106</cp:revision>
  <cp:lastPrinted>2019-07-30T12:52:54Z</cp:lastPrinted>
  <dcterms:created xsi:type="dcterms:W3CDTF">2016-03-01T21:22:52Z</dcterms:created>
  <dcterms:modified xsi:type="dcterms:W3CDTF">2019-08-07T14:23:19Z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TC019153349991</vt:lpwstr>
  </property>
</Properties>
</file>